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4" r:id="rId2"/>
    <p:sldId id="273" r:id="rId3"/>
    <p:sldId id="282" r:id="rId4"/>
    <p:sldId id="283" r:id="rId5"/>
    <p:sldId id="284" r:id="rId6"/>
    <p:sldId id="261" r:id="rId7"/>
    <p:sldId id="258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4944A"/>
    <a:srgbClr val="FFC000"/>
    <a:srgbClr val="9EC979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C6135F-A1A0-4DF3-B124-7E81178F529E}" type="doc">
      <dgm:prSet loTypeId="urn:microsoft.com/office/officeart/2005/8/layout/lProcess2" loCatId="relationship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fr-FR"/>
        </a:p>
      </dgm:t>
    </dgm:pt>
    <dgm:pt modelId="{4EDD7995-4CE2-4366-83E9-C48BA46723BD}">
      <dgm:prSet phldrT="[Texte]" phldr="1"/>
      <dgm:spPr/>
      <dgm:t>
        <a:bodyPr/>
        <a:lstStyle/>
        <a:p>
          <a:endParaRPr lang="fr-FR"/>
        </a:p>
      </dgm:t>
    </dgm:pt>
    <dgm:pt modelId="{928DE4A6-0B97-4AFA-8A49-069167E35745}" type="parTrans" cxnId="{A25A6655-60BC-4E0E-922D-3563251D7F57}">
      <dgm:prSet/>
      <dgm:spPr/>
      <dgm:t>
        <a:bodyPr/>
        <a:lstStyle/>
        <a:p>
          <a:endParaRPr lang="fr-FR"/>
        </a:p>
      </dgm:t>
    </dgm:pt>
    <dgm:pt modelId="{065822B2-E5A6-4425-BD10-A7C87CBAEEF3}" type="sibTrans" cxnId="{A25A6655-60BC-4E0E-922D-3563251D7F57}">
      <dgm:prSet/>
      <dgm:spPr/>
      <dgm:t>
        <a:bodyPr/>
        <a:lstStyle/>
        <a:p>
          <a:endParaRPr lang="fr-FR"/>
        </a:p>
      </dgm:t>
    </dgm:pt>
    <dgm:pt modelId="{AD520297-1EAA-4290-B5B6-47144439BFCA}">
      <dgm:prSet phldrT="[Texte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fr-FR" sz="3200" b="1" dirty="0"/>
            <a:t>-eau :</a:t>
          </a:r>
        </a:p>
        <a:p>
          <a:r>
            <a:rPr lang="fr-FR" sz="3200" dirty="0"/>
            <a:t>Pluriel en -x</a:t>
          </a:r>
        </a:p>
      </dgm:t>
    </dgm:pt>
    <dgm:pt modelId="{CCD9AB18-5FFE-4834-9A3E-D9A7C3776FBC}" type="parTrans" cxnId="{FF520DFE-4A74-4565-9362-6C4673D1F131}">
      <dgm:prSet/>
      <dgm:spPr/>
      <dgm:t>
        <a:bodyPr/>
        <a:lstStyle/>
        <a:p>
          <a:endParaRPr lang="fr-FR"/>
        </a:p>
      </dgm:t>
    </dgm:pt>
    <dgm:pt modelId="{0E0B0190-5B0D-4323-8CCB-DD477048D5E9}" type="sibTrans" cxnId="{FF520DFE-4A74-4565-9362-6C4673D1F131}">
      <dgm:prSet/>
      <dgm:spPr/>
      <dgm:t>
        <a:bodyPr/>
        <a:lstStyle/>
        <a:p>
          <a:endParaRPr lang="fr-FR"/>
        </a:p>
      </dgm:t>
    </dgm:pt>
    <dgm:pt modelId="{835316CF-0DF8-4C38-B06B-3FF1CA87DA7A}" type="pres">
      <dgm:prSet presAssocID="{E1C6135F-A1A0-4DF3-B124-7E81178F529E}" presName="theList" presStyleCnt="0">
        <dgm:presLayoutVars>
          <dgm:dir/>
          <dgm:animLvl val="lvl"/>
          <dgm:resizeHandles val="exact"/>
        </dgm:presLayoutVars>
      </dgm:prSet>
      <dgm:spPr/>
    </dgm:pt>
    <dgm:pt modelId="{4DFC4A3C-776F-4B07-8D81-B15A08633E4E}" type="pres">
      <dgm:prSet presAssocID="{4EDD7995-4CE2-4366-83E9-C48BA46723BD}" presName="compNode" presStyleCnt="0"/>
      <dgm:spPr/>
    </dgm:pt>
    <dgm:pt modelId="{38D96947-99C0-45B1-9C50-957C866150B0}" type="pres">
      <dgm:prSet presAssocID="{4EDD7995-4CE2-4366-83E9-C48BA46723BD}" presName="aNode" presStyleLbl="bgShp" presStyleIdx="0" presStyleCnt="1"/>
      <dgm:spPr/>
    </dgm:pt>
    <dgm:pt modelId="{1650B171-B51D-461D-B88D-0E7C07565FB5}" type="pres">
      <dgm:prSet presAssocID="{4EDD7995-4CE2-4366-83E9-C48BA46723BD}" presName="textNode" presStyleLbl="bgShp" presStyleIdx="0" presStyleCnt="1"/>
      <dgm:spPr/>
    </dgm:pt>
    <dgm:pt modelId="{EBFD58A5-7D15-4DF6-B5BD-A2314F1BD1DC}" type="pres">
      <dgm:prSet presAssocID="{4EDD7995-4CE2-4366-83E9-C48BA46723BD}" presName="compChildNode" presStyleCnt="0"/>
      <dgm:spPr/>
    </dgm:pt>
    <dgm:pt modelId="{9B7E21DB-2162-48E1-9E54-A748235737F1}" type="pres">
      <dgm:prSet presAssocID="{4EDD7995-4CE2-4366-83E9-C48BA46723BD}" presName="theInnerList" presStyleCnt="0"/>
      <dgm:spPr/>
    </dgm:pt>
    <dgm:pt modelId="{DB6E8A19-2E47-401A-A22F-1FE14CBC2C19}" type="pres">
      <dgm:prSet presAssocID="{AD520297-1EAA-4290-B5B6-47144439BFCA}" presName="childNode" presStyleLbl="node1" presStyleIdx="0" presStyleCnt="1" custScaleX="117367" custScaleY="44471">
        <dgm:presLayoutVars>
          <dgm:bulletEnabled val="1"/>
        </dgm:presLayoutVars>
      </dgm:prSet>
      <dgm:spPr/>
    </dgm:pt>
  </dgm:ptLst>
  <dgm:cxnLst>
    <dgm:cxn modelId="{949EBD16-5F5C-4FF1-8A86-7F0AE2FE36A1}" type="presOf" srcId="{4EDD7995-4CE2-4366-83E9-C48BA46723BD}" destId="{38D96947-99C0-45B1-9C50-957C866150B0}" srcOrd="0" destOrd="0" presId="urn:microsoft.com/office/officeart/2005/8/layout/lProcess2"/>
    <dgm:cxn modelId="{BF1CDB47-DBD4-470C-A656-707D2323E31A}" type="presOf" srcId="{E1C6135F-A1A0-4DF3-B124-7E81178F529E}" destId="{835316CF-0DF8-4C38-B06B-3FF1CA87DA7A}" srcOrd="0" destOrd="0" presId="urn:microsoft.com/office/officeart/2005/8/layout/lProcess2"/>
    <dgm:cxn modelId="{0371E769-E8DD-49CC-83C0-98FCB65CA328}" type="presOf" srcId="{AD520297-1EAA-4290-B5B6-47144439BFCA}" destId="{DB6E8A19-2E47-401A-A22F-1FE14CBC2C19}" srcOrd="0" destOrd="0" presId="urn:microsoft.com/office/officeart/2005/8/layout/lProcess2"/>
    <dgm:cxn modelId="{A25A6655-60BC-4E0E-922D-3563251D7F57}" srcId="{E1C6135F-A1A0-4DF3-B124-7E81178F529E}" destId="{4EDD7995-4CE2-4366-83E9-C48BA46723BD}" srcOrd="0" destOrd="0" parTransId="{928DE4A6-0B97-4AFA-8A49-069167E35745}" sibTransId="{065822B2-E5A6-4425-BD10-A7C87CBAEEF3}"/>
    <dgm:cxn modelId="{5A41DA75-35BE-4488-9B15-56326C63B2FA}" type="presOf" srcId="{4EDD7995-4CE2-4366-83E9-C48BA46723BD}" destId="{1650B171-B51D-461D-B88D-0E7C07565FB5}" srcOrd="1" destOrd="0" presId="urn:microsoft.com/office/officeart/2005/8/layout/lProcess2"/>
    <dgm:cxn modelId="{FF520DFE-4A74-4565-9362-6C4673D1F131}" srcId="{4EDD7995-4CE2-4366-83E9-C48BA46723BD}" destId="{AD520297-1EAA-4290-B5B6-47144439BFCA}" srcOrd="0" destOrd="0" parTransId="{CCD9AB18-5FFE-4834-9A3E-D9A7C3776FBC}" sibTransId="{0E0B0190-5B0D-4323-8CCB-DD477048D5E9}"/>
    <dgm:cxn modelId="{F15C8A36-0455-4F28-A78C-B63FCC08F753}" type="presParOf" srcId="{835316CF-0DF8-4C38-B06B-3FF1CA87DA7A}" destId="{4DFC4A3C-776F-4B07-8D81-B15A08633E4E}" srcOrd="0" destOrd="0" presId="urn:microsoft.com/office/officeart/2005/8/layout/lProcess2"/>
    <dgm:cxn modelId="{E237195E-3F52-4E87-A855-B64D62402F7E}" type="presParOf" srcId="{4DFC4A3C-776F-4B07-8D81-B15A08633E4E}" destId="{38D96947-99C0-45B1-9C50-957C866150B0}" srcOrd="0" destOrd="0" presId="urn:microsoft.com/office/officeart/2005/8/layout/lProcess2"/>
    <dgm:cxn modelId="{21CC13C7-D489-4734-8484-BDA3480872D5}" type="presParOf" srcId="{4DFC4A3C-776F-4B07-8D81-B15A08633E4E}" destId="{1650B171-B51D-461D-B88D-0E7C07565FB5}" srcOrd="1" destOrd="0" presId="urn:microsoft.com/office/officeart/2005/8/layout/lProcess2"/>
    <dgm:cxn modelId="{BE5CCF11-6DE2-4D99-99AE-EFDD6B9E0B36}" type="presParOf" srcId="{4DFC4A3C-776F-4B07-8D81-B15A08633E4E}" destId="{EBFD58A5-7D15-4DF6-B5BD-A2314F1BD1DC}" srcOrd="2" destOrd="0" presId="urn:microsoft.com/office/officeart/2005/8/layout/lProcess2"/>
    <dgm:cxn modelId="{392928A7-9E21-400F-99E0-CB26AA099DE5}" type="presParOf" srcId="{EBFD58A5-7D15-4DF6-B5BD-A2314F1BD1DC}" destId="{9B7E21DB-2162-48E1-9E54-A748235737F1}" srcOrd="0" destOrd="0" presId="urn:microsoft.com/office/officeart/2005/8/layout/lProcess2"/>
    <dgm:cxn modelId="{05F5433F-A6ED-4134-80D4-0BAAD3173607}" type="presParOf" srcId="{9B7E21DB-2162-48E1-9E54-A748235737F1}" destId="{DB6E8A19-2E47-401A-A22F-1FE14CBC2C19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D96947-99C0-45B1-9C50-957C866150B0}">
      <dsp:nvSpPr>
        <dsp:cNvPr id="0" name=""/>
        <dsp:cNvSpPr/>
      </dsp:nvSpPr>
      <dsp:spPr>
        <a:xfrm>
          <a:off x="0" y="0"/>
          <a:ext cx="9639705" cy="5364094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6500" kern="1200"/>
        </a:p>
      </dsp:txBody>
      <dsp:txXfrm>
        <a:off x="0" y="0"/>
        <a:ext cx="9639705" cy="1609228"/>
      </dsp:txXfrm>
    </dsp:sp>
    <dsp:sp modelId="{DB6E8A19-2E47-401A-A22F-1FE14CBC2C19}">
      <dsp:nvSpPr>
        <dsp:cNvPr id="0" name=""/>
        <dsp:cNvSpPr/>
      </dsp:nvSpPr>
      <dsp:spPr>
        <a:xfrm>
          <a:off x="294319" y="2577282"/>
          <a:ext cx="9051066" cy="1550553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280" tIns="60960" rIns="8128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200" b="1" kern="1200" dirty="0"/>
            <a:t>-eau :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200" kern="1200" dirty="0"/>
            <a:t>Pluriel en -x</a:t>
          </a:r>
        </a:p>
      </dsp:txBody>
      <dsp:txXfrm>
        <a:off x="339733" y="2622696"/>
        <a:ext cx="8960238" cy="14597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B90DAA-0855-4333-AE7C-CCBCEB11DCBC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0B2FC7-70B5-4051-A0A4-17AAF51A04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111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Règle globale</a:t>
            </a:r>
          </a:p>
          <a:p>
            <a:r>
              <a:rPr lang="fr-FR" dirty="0"/>
              <a:t>NE VISE PAS L EXHAUSTIVITE NI TOUS LES CAS</a:t>
            </a:r>
          </a:p>
          <a:p>
            <a:r>
              <a:rPr lang="fr-FR" dirty="0"/>
              <a:t>La règle pourra être complétée au gré des collectes en classe</a:t>
            </a:r>
          </a:p>
          <a:p>
            <a:r>
              <a:rPr lang="fr-FR" dirty="0"/>
              <a:t>Et étendue aux adjectifs (même référent, d’où la formulation)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4716D9-065C-4A02-82E8-C7CC2AD8948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35131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Quelques exemples supplémentaires peuvent être faits à l’oral en plus.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4716D9-065C-4A02-82E8-C7CC2AD8948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4714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27438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Semaine 4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2C682650-1B65-3D83-9989-D81879FE2A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845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0A9407D1-F60F-414B-A596-DFF9BACA00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8711" y="1525688"/>
            <a:ext cx="9974578" cy="4621530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fr-FR" sz="4400" dirty="0"/>
              <a:t>le </a:t>
            </a:r>
            <a:r>
              <a:rPr lang="fr-FR" sz="4400" dirty="0">
                <a:sym typeface="Wingdings" panose="05000000000000000000" pitchFamily="2" charset="2"/>
              </a:rPr>
              <a:t>petit </a:t>
            </a:r>
            <a:r>
              <a:rPr lang="fr-FR" sz="4400" dirty="0"/>
              <a:t>vélo </a:t>
            </a:r>
            <a:r>
              <a:rPr lang="fr-FR" sz="4400" dirty="0">
                <a:sym typeface="Wingdings" panose="05000000000000000000" pitchFamily="2" charset="2"/>
              </a:rPr>
              <a:t> les petits vélos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une table décorée  des tables décorées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magasin connu  des magasins connus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D46C4520-D6E0-AD99-351F-5AD12F9880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2799FD25-13D8-4863-9F19-3C1CF41FF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8711" y="1525688"/>
            <a:ext cx="9974578" cy="4621530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fr-FR" sz="4400" dirty="0"/>
              <a:t>le </a:t>
            </a:r>
            <a:r>
              <a:rPr lang="fr-FR" sz="4400" dirty="0">
                <a:solidFill>
                  <a:srgbClr val="00B0F0"/>
                </a:solidFill>
                <a:sym typeface="Wingdings" panose="05000000000000000000" pitchFamily="2" charset="2"/>
              </a:rPr>
              <a:t>petit</a:t>
            </a:r>
            <a:r>
              <a:rPr lang="fr-FR" sz="4400" dirty="0">
                <a:sym typeface="Wingdings" panose="05000000000000000000" pitchFamily="2" charset="2"/>
              </a:rPr>
              <a:t> </a:t>
            </a:r>
            <a:r>
              <a:rPr lang="fr-FR" sz="4400" dirty="0"/>
              <a:t>vélo </a:t>
            </a:r>
            <a:r>
              <a:rPr lang="fr-FR" sz="4400" dirty="0">
                <a:sym typeface="Wingdings" panose="05000000000000000000" pitchFamily="2" charset="2"/>
              </a:rPr>
              <a:t> les </a:t>
            </a:r>
            <a:r>
              <a:rPr lang="fr-FR" sz="4400" dirty="0">
                <a:solidFill>
                  <a:srgbClr val="00B0F0"/>
                </a:solidFill>
                <a:sym typeface="Wingdings" panose="05000000000000000000" pitchFamily="2" charset="2"/>
              </a:rPr>
              <a:t>petit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s</a:t>
            </a:r>
            <a:r>
              <a:rPr lang="fr-FR" sz="4400" dirty="0">
                <a:sym typeface="Wingdings" panose="05000000000000000000" pitchFamily="2" charset="2"/>
              </a:rPr>
              <a:t> vélo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s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une table </a:t>
            </a:r>
            <a:r>
              <a:rPr lang="fr-FR" sz="4400" dirty="0">
                <a:solidFill>
                  <a:srgbClr val="00B0F0"/>
                </a:solidFill>
                <a:sym typeface="Wingdings" panose="05000000000000000000" pitchFamily="2" charset="2"/>
              </a:rPr>
              <a:t>décorée</a:t>
            </a:r>
            <a:r>
              <a:rPr lang="fr-FR" sz="4400" dirty="0">
                <a:sym typeface="Wingdings" panose="05000000000000000000" pitchFamily="2" charset="2"/>
              </a:rPr>
              <a:t>  des table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s </a:t>
            </a:r>
            <a:r>
              <a:rPr lang="fr-FR" sz="4400" dirty="0">
                <a:solidFill>
                  <a:srgbClr val="00B0F0"/>
                </a:solidFill>
                <a:sym typeface="Wingdings" panose="05000000000000000000" pitchFamily="2" charset="2"/>
              </a:rPr>
              <a:t>décorée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s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magasin </a:t>
            </a:r>
            <a:r>
              <a:rPr lang="fr-FR" sz="4400" dirty="0">
                <a:solidFill>
                  <a:srgbClr val="00B0F0"/>
                </a:solidFill>
                <a:sym typeface="Wingdings" panose="05000000000000000000" pitchFamily="2" charset="2"/>
              </a:rPr>
              <a:t>connu</a:t>
            </a:r>
            <a:r>
              <a:rPr lang="fr-FR" sz="4400" dirty="0">
                <a:sym typeface="Wingdings" panose="05000000000000000000" pitchFamily="2" charset="2"/>
              </a:rPr>
              <a:t>  des magasin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s</a:t>
            </a:r>
            <a:r>
              <a:rPr lang="fr-FR" sz="4400" dirty="0">
                <a:sym typeface="Wingdings" panose="05000000000000000000" pitchFamily="2" charset="2"/>
              </a:rPr>
              <a:t> </a:t>
            </a:r>
            <a:r>
              <a:rPr lang="fr-FR" sz="4400" dirty="0">
                <a:solidFill>
                  <a:srgbClr val="00B0F0"/>
                </a:solidFill>
                <a:sym typeface="Wingdings" panose="05000000000000000000" pitchFamily="2" charset="2"/>
              </a:rPr>
              <a:t>connu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s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DC518081-9DCD-8556-E158-ABAEC3BB21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037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F9838DE6-D647-42B1-933C-DE85F952B1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8711" y="1180407"/>
            <a:ext cx="9974578" cy="5170517"/>
          </a:xfrm>
          <a:ln w="57150">
            <a:solidFill>
              <a:srgbClr val="0070C0"/>
            </a:solidFill>
          </a:ln>
        </p:spPr>
        <p:txBody>
          <a:bodyPr numCol="1">
            <a:normAutofit/>
          </a:bodyPr>
          <a:lstStyle/>
          <a:p>
            <a:pPr marL="0" indent="0" algn="ctr">
              <a:buNone/>
            </a:pPr>
            <a:endParaRPr lang="fr-FR" sz="5400" dirty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r>
              <a:rPr lang="fr-FR" sz="4400" dirty="0">
                <a:sym typeface="Wingdings" panose="05000000000000000000" pitchFamily="2" charset="2"/>
              </a:rPr>
              <a:t>un beau château  des beaux châteaux</a:t>
            </a:r>
          </a:p>
          <a:p>
            <a:pPr marL="0" indent="0" algn="ctr"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lvl="0" indent="0" algn="ctr">
              <a:buNone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le journal </a:t>
            </a:r>
            <a:r>
              <a:rPr lang="fr-FR" sz="4400" dirty="0">
                <a:sym typeface="Wingdings" panose="05000000000000000000" pitchFamily="2" charset="2"/>
              </a:rPr>
              <a:t>royal 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 les journaux royaux</a:t>
            </a:r>
          </a:p>
          <a:p>
            <a:pPr marL="0" indent="0" algn="ctr">
              <a:buNone/>
            </a:pPr>
            <a:endParaRPr lang="fr-FR" sz="3200" dirty="0">
              <a:sym typeface="Wingdings" panose="05000000000000000000" pitchFamily="2" charset="2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4319E522-8404-5752-BFE8-B4A3D767FD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184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0B376E04-151E-456B-8B03-BC92D89C45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8711" y="1180407"/>
            <a:ext cx="9974578" cy="5170517"/>
          </a:xfrm>
          <a:ln w="57150">
            <a:solidFill>
              <a:srgbClr val="0070C0"/>
            </a:solidFill>
          </a:ln>
        </p:spPr>
        <p:txBody>
          <a:bodyPr numCol="1">
            <a:normAutofit/>
          </a:bodyPr>
          <a:lstStyle/>
          <a:p>
            <a:pPr marL="0" indent="0" algn="ctr">
              <a:buNone/>
            </a:pPr>
            <a:endParaRPr lang="fr-FR" sz="5400" dirty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r>
              <a:rPr lang="fr-FR" sz="4400" dirty="0">
                <a:sym typeface="Wingdings" panose="05000000000000000000" pitchFamily="2" charset="2"/>
              </a:rPr>
              <a:t>un b</a:t>
            </a:r>
            <a:r>
              <a:rPr lang="fr-FR" sz="4400" u="sng" dirty="0">
                <a:sym typeface="Wingdings" panose="05000000000000000000" pitchFamily="2" charset="2"/>
              </a:rPr>
              <a:t>eau</a:t>
            </a:r>
            <a:r>
              <a:rPr lang="fr-FR" sz="4400" dirty="0">
                <a:sym typeface="Wingdings" panose="05000000000000000000" pitchFamily="2" charset="2"/>
              </a:rPr>
              <a:t> chât</a:t>
            </a:r>
            <a:r>
              <a:rPr lang="fr-FR" sz="4400" u="sng" dirty="0">
                <a:sym typeface="Wingdings" panose="05000000000000000000" pitchFamily="2" charset="2"/>
              </a:rPr>
              <a:t>eau</a:t>
            </a:r>
            <a:r>
              <a:rPr lang="fr-FR" sz="4400" dirty="0">
                <a:sym typeface="Wingdings" panose="05000000000000000000" pitchFamily="2" charset="2"/>
              </a:rPr>
              <a:t>  des </a:t>
            </a:r>
            <a:r>
              <a:rPr lang="fr-FR" sz="4400" dirty="0">
                <a:solidFill>
                  <a:srgbClr val="00B0F0"/>
                </a:solidFill>
                <a:sym typeface="Wingdings" panose="05000000000000000000" pitchFamily="2" charset="2"/>
              </a:rPr>
              <a:t>beau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x</a:t>
            </a:r>
            <a:r>
              <a:rPr lang="fr-FR" sz="4400" dirty="0">
                <a:sym typeface="Wingdings" panose="05000000000000000000" pitchFamily="2" charset="2"/>
              </a:rPr>
              <a:t> château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x</a:t>
            </a:r>
          </a:p>
          <a:p>
            <a:pPr marL="0" indent="0" algn="ctr"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lvl="0" indent="0" algn="ctr">
              <a:buNone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le journ</a:t>
            </a:r>
            <a:r>
              <a:rPr kumimoji="0" lang="fr-FR" sz="4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al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lang="fr-FR" sz="4400" dirty="0">
                <a:sym typeface="Wingdings" panose="05000000000000000000" pitchFamily="2" charset="2"/>
              </a:rPr>
              <a:t>roy</a:t>
            </a:r>
            <a:r>
              <a:rPr lang="fr-FR" sz="4400" u="sng" dirty="0">
                <a:sym typeface="Wingdings" panose="05000000000000000000" pitchFamily="2" charset="2"/>
              </a:rPr>
              <a:t>al</a:t>
            </a:r>
            <a:r>
              <a:rPr lang="fr-FR" sz="4400" dirty="0">
                <a:sym typeface="Wingdings" panose="05000000000000000000" pitchFamily="2" charset="2"/>
              </a:rPr>
              <a:t> 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 les journ</a:t>
            </a:r>
            <a:r>
              <a:rPr kumimoji="0" lang="fr-FR" sz="4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au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x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roy</a:t>
            </a:r>
            <a:r>
              <a:rPr kumimoji="0" lang="fr-FR" sz="4400" b="0" i="0" u="sng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au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x</a:t>
            </a:r>
          </a:p>
          <a:p>
            <a:pPr marL="0" indent="0" algn="ctr">
              <a:buNone/>
            </a:pPr>
            <a:endParaRPr lang="fr-FR" sz="3200" dirty="0">
              <a:sym typeface="Wingdings" panose="05000000000000000000" pitchFamily="2" charset="2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06E7E8F-590A-CAD8-F213-CE93CD84DF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379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me 6">
            <a:extLst>
              <a:ext uri="{FF2B5EF4-FFF2-40B4-BE49-F238E27FC236}">
                <a16:creationId xmlns:a16="http://schemas.microsoft.com/office/drawing/2014/main" id="{5C7D906F-DCF0-43AA-927F-33CC2D96A60D}"/>
              </a:ext>
            </a:extLst>
          </p:cNvPr>
          <p:cNvGraphicFramePr/>
          <p:nvPr/>
        </p:nvGraphicFramePr>
        <p:xfrm>
          <a:off x="1276146" y="1314498"/>
          <a:ext cx="9639705" cy="53640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F59F3705-0BA4-4E3F-95D0-3B46E5FFB377}"/>
              </a:ext>
            </a:extLst>
          </p:cNvPr>
          <p:cNvSpPr/>
          <p:nvPr/>
        </p:nvSpPr>
        <p:spPr>
          <a:xfrm>
            <a:off x="1276146" y="1314499"/>
            <a:ext cx="9639705" cy="17632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Mettre un – s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au pluriel 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186BE908-9445-488B-838E-4D32515EBC3D}"/>
              </a:ext>
            </a:extLst>
          </p:cNvPr>
          <p:cNvSpPr txBox="1">
            <a:spLocks/>
          </p:cNvSpPr>
          <p:nvPr/>
        </p:nvSpPr>
        <p:spPr>
          <a:xfrm>
            <a:off x="85846" y="94299"/>
            <a:ext cx="10515600" cy="8027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La règle : elle est la même que pour les noms</a:t>
            </a:r>
          </a:p>
        </p:txBody>
      </p:sp>
    </p:spTree>
    <p:extLst>
      <p:ext uri="{BB962C8B-B14F-4D97-AF65-F5344CB8AC3E}">
        <p14:creationId xmlns:p14="http://schemas.microsoft.com/office/powerpoint/2010/main" val="14239687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76D2D7-F8CF-4184-98FE-910E80118F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3FE35B33-E5A7-4AF3-B78C-1BDA78DE3399}"/>
              </a:ext>
            </a:extLst>
          </p:cNvPr>
          <p:cNvSpPr txBox="1">
            <a:spLocks/>
          </p:cNvSpPr>
          <p:nvPr/>
        </p:nvSpPr>
        <p:spPr>
          <a:xfrm>
            <a:off x="990600" y="1045029"/>
            <a:ext cx="10515600" cy="5284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Pluriel de ‘un gentil garçon’ ?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Pluriel de ‘un grand château’ ?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Pluriel de ‘un beau tableau’ ?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Pluriel de ‘un vélo rouge’ ?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CD675339-BEBE-43D0-BEC6-2F7C1125969A}"/>
              </a:ext>
            </a:extLst>
          </p:cNvPr>
          <p:cNvSpPr txBox="1">
            <a:spLocks/>
          </p:cNvSpPr>
          <p:nvPr/>
        </p:nvSpPr>
        <p:spPr>
          <a:xfrm>
            <a:off x="85846" y="94299"/>
            <a:ext cx="10515600" cy="8027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Exemples CE1 :</a:t>
            </a:r>
          </a:p>
        </p:txBody>
      </p:sp>
    </p:spTree>
    <p:extLst>
      <p:ext uri="{BB962C8B-B14F-4D97-AF65-F5344CB8AC3E}">
        <p14:creationId xmlns:p14="http://schemas.microsoft.com/office/powerpoint/2010/main" val="2940045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520</TotalTime>
  <Words>213</Words>
  <Application>Microsoft Office PowerPoint</Application>
  <PresentationFormat>Grand écran</PresentationFormat>
  <Paragraphs>49</Paragraphs>
  <Slides>7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Quelle est la règle ? </vt:lpstr>
      <vt:lpstr>Quelle est la règle ? </vt:lpstr>
      <vt:lpstr>Quelle est la règle ? </vt:lpstr>
      <vt:lpstr>Quelle est la règle ? </vt:lpstr>
      <vt:lpstr>Quelle est la règle ? 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26</cp:revision>
  <dcterms:created xsi:type="dcterms:W3CDTF">2021-07-17T07:25:24Z</dcterms:created>
  <dcterms:modified xsi:type="dcterms:W3CDTF">2022-08-06T15:10:27Z</dcterms:modified>
</cp:coreProperties>
</file>